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0"/>
  </p:notesMasterIdLst>
  <p:sldIdLst>
    <p:sldId id="300" r:id="rId3"/>
    <p:sldId id="338" r:id="rId4"/>
    <p:sldId id="302" r:id="rId5"/>
    <p:sldId id="259" r:id="rId6"/>
    <p:sldId id="324" r:id="rId7"/>
    <p:sldId id="325" r:id="rId8"/>
    <p:sldId id="326" r:id="rId9"/>
    <p:sldId id="303" r:id="rId10"/>
    <p:sldId id="304" r:id="rId11"/>
    <p:sldId id="305" r:id="rId12"/>
    <p:sldId id="320" r:id="rId13"/>
    <p:sldId id="322" r:id="rId14"/>
    <p:sldId id="321" r:id="rId15"/>
    <p:sldId id="317" r:id="rId16"/>
    <p:sldId id="327" r:id="rId17"/>
    <p:sldId id="319" r:id="rId18"/>
    <p:sldId id="328" r:id="rId19"/>
    <p:sldId id="330" r:id="rId20"/>
    <p:sldId id="331" r:id="rId21"/>
    <p:sldId id="332" r:id="rId22"/>
    <p:sldId id="340" r:id="rId23"/>
    <p:sldId id="341" r:id="rId24"/>
    <p:sldId id="333" r:id="rId25"/>
    <p:sldId id="334" r:id="rId26"/>
    <p:sldId id="337" r:id="rId27"/>
    <p:sldId id="318" r:id="rId28"/>
    <p:sldId id="31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127EB-B41F-47A3-92AD-055DBB52A3B4}" v="88" dt="2018-04-02T19:02:51.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59" autoAdjust="0"/>
  </p:normalViewPr>
  <p:slideViewPr>
    <p:cSldViewPr snapToGrid="0">
      <p:cViewPr varScale="1">
        <p:scale>
          <a:sx n="103" d="100"/>
          <a:sy n="103" d="100"/>
        </p:scale>
        <p:origin x="87"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12/23/2020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solution begins with migrating Contoso's SQL Server 2008 R2 database to Azure SQL Database using the Azure Database Migration Service. After performing an assessment using the Data Migration Assistant, Contoso was able to determine that there were no compatibility issues or unsupported features to prevent them from migrating into a fully-managed SQL database service in Azure. Next, the web and API apps are migrated into Azure App Services. In addition, mobile apps, built for Android and iOS using Xamarin, are created to provide access to PolicyConnect. The website, hosted in a Web App, provides the user interface for browser-based clients, whereas the Xamarin Forms-based apps provide the UI to mobile devices. Both the mobile app and website rely on web services hosted in a Function App. An API App is also deployed to host APIs for the legacy Windows Forms desktop application. Light-weight, serverless APIs are provided by Azure Functions and Azure Functions Proxies to provide access to the database and policy documents stored in Blob Storage.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Sensitive configuration data, like connection strings, are stored in Key Vault and accessed from the APIs or Web App on demand so that these settings never live in their file system. The API App uses the Azure Redis Cache to implement the cache aside pattern, caching data as it is retrieved from SQL Database. A full-text cognitive search pipeline is used to index policy documents in Blob Storage. Cognitive Services are used to enable search index enrichment using cognitive skills in Azure Cognitive Search. PowerApps enable authorized business users to build mobile and web create, read, update, delete (CRUD) applications that interact with SQL Database and Azure Storage, while Microsoft Flow enables them to orchestrations between services such as Office 365 email and services for sending mobile notifications. These orchestrations can be used independently of PowerApps or invoked by PowerApps to provide additional logic. The solution uses user and application identities maintained in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Cognitive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Cognitive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582690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3307043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12/23/2020 1:18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rPr>
              <a:t>Want to ensure they employ best practices for mitigating the impact of repeated querying of the database </a:t>
            </a:r>
          </a:p>
          <a:p>
            <a:pPr marL="171450" indent="-171450">
              <a:spcAft>
                <a:spcPts val="882"/>
              </a:spcAft>
              <a:buFont typeface="Arial" panose="020B0604020202020204" pitchFamily="34" charset="0"/>
              <a:buChar char="•"/>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marL="171450" indent="-171450">
              <a:spcAft>
                <a:spcPts val="882"/>
              </a:spcAft>
              <a:buFont typeface="Arial" panose="020B0604020202020204" pitchFamily="34" charset="0"/>
              <a:buChar char="•"/>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marL="171450" indent="-171450">
              <a:spcAft>
                <a:spcPts val="882"/>
              </a:spcAft>
              <a:buFont typeface="Arial" panose="020B0604020202020204" pitchFamily="34" charset="0"/>
              <a:buChar char="•"/>
            </a:pPr>
            <a:r>
              <a:rPr lang="en-US" sz="1200" dirty="0">
                <a:solidFill>
                  <a:schemeClr val="bg1"/>
                </a:solidFill>
              </a:rPr>
              <a:t>Improve security by externalizing secrets such as connection strings from the web apps and APIs, and storing them in an encrypted location accessible only to authorized services </a:t>
            </a:r>
          </a:p>
          <a:p>
            <a:pPr>
              <a:spcAft>
                <a:spcPts val="882"/>
              </a:spcAft>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5.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table.</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3393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 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Charlene Mathis, General Manager,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igh level architecture diagram of the preferred solution.">
            <a:extLst>
              <a:ext uri="{FF2B5EF4-FFF2-40B4-BE49-F238E27FC236}">
                <a16:creationId xmlns:a16="http://schemas.microsoft.com/office/drawing/2014/main" id="{68087374-AC44-4504-B3FE-EF5EAB76DB51}"/>
              </a:ext>
            </a:extLst>
          </p:cNvPr>
          <p:cNvPicPr>
            <a:picLocks noChangeAspect="1"/>
          </p:cNvPicPr>
          <p:nvPr/>
        </p:nvPicPr>
        <p:blipFill>
          <a:blip r:embed="rId3"/>
          <a:stretch>
            <a:fillRect/>
          </a:stretch>
        </p:blipFill>
        <p:spPr>
          <a:xfrm>
            <a:off x="1161886" y="1028891"/>
            <a:ext cx="9985542" cy="5713421"/>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Mobile &amp; Web Apps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379689" cy="5432182"/>
          </a:xfrm>
        </p:spPr>
        <p:txBody>
          <a:bodyPr>
            <a:normAutofit/>
          </a:bodyPr>
          <a:lstStyle/>
          <a:p>
            <a:r>
              <a:rPr lang="en-US" sz="2800" dirty="0">
                <a:solidFill>
                  <a:schemeClr val="tx1"/>
                </a:solidFill>
                <a:latin typeface="Segoe UI Semilight" panose="020B0402040204020203" pitchFamily="34" charset="0"/>
                <a:cs typeface="Segoe UI Semilight" panose="020B0402040204020203" pitchFamily="34" charset="0"/>
              </a:rPr>
              <a:t>Build mobile with Xamarin</a:t>
            </a:r>
          </a:p>
          <a:p>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Use an API App for the back-end</a:t>
            </a:r>
          </a:p>
          <a:p>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Host web site with a Web App</a:t>
            </a:r>
          </a:p>
          <a:p>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Use Azure Functions Proxies</a:t>
            </a:r>
          </a:p>
          <a:p>
            <a:pPr marL="0" indent="0">
              <a:spcAft>
                <a:spcPts val="882"/>
              </a:spcAft>
              <a:buNone/>
            </a:pPr>
            <a:endParaRPr lang="en-US" sz="1800" dirty="0">
              <a:solidFill>
                <a:schemeClr val="tx1"/>
              </a:solidFill>
            </a:endParaRPr>
          </a:p>
        </p:txBody>
      </p:sp>
      <p:pic>
        <p:nvPicPr>
          <p:cNvPr id="9" name="Picture 8" descr="Xamarin logo">
            <a:extLst>
              <a:ext uri="{FF2B5EF4-FFF2-40B4-BE49-F238E27FC236}">
                <a16:creationId xmlns:a16="http://schemas.microsoft.com/office/drawing/2014/main" id="{478DE890-B711-460F-AFC1-5239F05E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7" name="Picture 6" descr="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5" name="Picture 4" descr="Web App logo">
            <a:extLst>
              <a:ext uri="{FF2B5EF4-FFF2-40B4-BE49-F238E27FC236}">
                <a16:creationId xmlns:a16="http://schemas.microsoft.com/office/drawing/2014/main" id="{46D44F2C-8E3B-403A-8D1D-D06731584748}"/>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6" name="Picture 5" descr="Mobile device running the PolicyConnect mobile app">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4082" y="1379566"/>
            <a:ext cx="2753356" cy="4914217"/>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Secret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r>
              <a:rPr lang="en-US" sz="2800" dirty="0">
                <a:solidFill>
                  <a:schemeClr val="tx1"/>
                </a:solidFill>
                <a:latin typeface="Segoe UI Semilight" panose="020B0402040204020203" pitchFamily="34" charset="0"/>
                <a:cs typeface="Segoe UI Semilight" panose="020B0402040204020203" pitchFamily="34" charset="0"/>
              </a:rPr>
              <a:t>Use Key Vault to store sensitive application secrets like database connection strings.</a:t>
            </a:r>
            <a:endParaRPr lang="en-US" sz="2800" dirty="0">
              <a:solidFill>
                <a:schemeClr val="tx1"/>
              </a:solidFill>
            </a:endParaRPr>
          </a:p>
        </p:txBody>
      </p:sp>
      <p:pic>
        <p:nvPicPr>
          <p:cNvPr id="7" name="Picture 6" descr="Key Vault with secrets">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11655840" cy="3768801"/>
          </a:xfrm>
        </p:spPr>
        <p:txBody>
          <a:bodyPr>
            <a:normAutofit/>
          </a:bodyPr>
          <a:lstStyle/>
          <a:p>
            <a:r>
              <a:rPr lang="en-US" sz="2800" dirty="0">
                <a:solidFill>
                  <a:schemeClr val="tx1"/>
                </a:solidFill>
                <a:latin typeface="Segoe UI Semilight" panose="020B0402040204020203" pitchFamily="34" charset="0"/>
                <a:cs typeface="Segoe UI Semilight" panose="020B0402040204020203" pitchFamily="34" charset="0"/>
              </a:rPr>
              <a:t>Migrate database to Azure SQL using Database Migration Service</a:t>
            </a:r>
            <a:br>
              <a:rPr lang="en-US" sz="2400" dirty="0">
                <a:solidFill>
                  <a:schemeClr val="tx1"/>
                </a:solidFill>
                <a:latin typeface="Segoe UI Semilight" panose="020B0402040204020203" pitchFamily="34" charset="0"/>
                <a:cs typeface="Segoe UI Semilight" panose="020B0402040204020203" pitchFamily="34" charset="0"/>
              </a:rPr>
            </a:br>
            <a:endParaRPr lang="en-US" sz="2400" dirty="0">
              <a:solidFill>
                <a:schemeClr val="tx1"/>
              </a:solidFill>
            </a:endParaRPr>
          </a:p>
        </p:txBody>
      </p:sp>
      <p:pic>
        <p:nvPicPr>
          <p:cNvPr id="7" name="Picture 6"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D7DB0767-4B5D-44D3-95DD-A311DC803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73" y="2125663"/>
            <a:ext cx="10676054" cy="4238394"/>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 Caching</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196408" cy="1976761"/>
          </a:xfrm>
        </p:spPr>
        <p:txBody>
          <a:bodyPr>
            <a:normAutofit/>
          </a:bodyPr>
          <a:lstStyle/>
          <a:p>
            <a:r>
              <a:rPr lang="en-US" sz="2800" dirty="0">
                <a:solidFill>
                  <a:schemeClr val="tx1"/>
                </a:solidFill>
                <a:latin typeface="Segoe UI Semilight" panose="020B0402040204020203" pitchFamily="34" charset="0"/>
                <a:cs typeface="Segoe UI Semilight" panose="020B0402040204020203" pitchFamily="34" charset="0"/>
              </a:rPr>
              <a:t>Use Azure Redis Cache to reduce load on database and implement scoreboards.</a:t>
            </a:r>
          </a:p>
          <a:p>
            <a:pPr marL="0" indent="0">
              <a:spcAft>
                <a:spcPts val="882"/>
              </a:spcAft>
              <a:buNone/>
            </a:pPr>
            <a:endParaRPr lang="en-US" sz="1800" dirty="0">
              <a:solidFill>
                <a:schemeClr val="tx1"/>
              </a:solidFill>
            </a:endParaRPr>
          </a:p>
        </p:txBody>
      </p:sp>
      <p:pic>
        <p:nvPicPr>
          <p:cNvPr id="5" name="Picture 4" descr="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pic>
        <p:nvPicPr>
          <p:cNvPr id="4" name="Picture 3" descr="Multiple rows of data are displayed in a Redis HyperLogLog table with a column for username and a column for count.">
            <a:extLst>
              <a:ext uri="{FF2B5EF4-FFF2-40B4-BE49-F238E27FC236}">
                <a16:creationId xmlns:a16="http://schemas.microsoft.com/office/drawing/2014/main" id="{FF153B0C-CAB0-4555-AEB0-91A8067EB069}"/>
              </a:ext>
            </a:extLst>
          </p:cNvPr>
          <p:cNvPicPr>
            <a:picLocks noChangeAspect="1"/>
          </p:cNvPicPr>
          <p:nvPr/>
        </p:nvPicPr>
        <p:blipFill>
          <a:blip r:embed="rId4"/>
          <a:stretch>
            <a:fillRect/>
          </a:stretch>
        </p:blipFill>
        <p:spPr>
          <a:xfrm>
            <a:off x="8544526" y="3196843"/>
            <a:ext cx="3247619" cy="2285714"/>
          </a:xfrm>
          <a:prstGeom prst="rect">
            <a:avLst/>
          </a:prstGeom>
        </p:spPr>
      </p:pic>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466112"/>
          </a:xfrm>
          <a:prstGeom prst="rect">
            <a:avLst/>
          </a:prstGeom>
          <a:noFill/>
        </p:spPr>
        <p:txBody>
          <a:bodyPr wrap="square" lIns="182880" tIns="146304" rIns="182880" bIns="146304" rtlCol="0">
            <a:spAutoFit/>
          </a:bodyPr>
          <a:lstStyle/>
          <a:p>
            <a:r>
              <a:rPr lang="en-US" sz="2800" dirty="0"/>
              <a:t>In this whiteboard design session, you work with a group to design a solution for modernizing legacy on-premises applications and infrastructure by leveraging cloud services. As part of the modernization effort, application enhancements are added using a mix of web and mobile services, all secured using Azure Active Directory.</a:t>
            </a:r>
          </a:p>
          <a:p>
            <a:endParaRPr lang="en-US" sz="2800" dirty="0"/>
          </a:p>
          <a:p>
            <a:r>
              <a:rPr lang="en-US" sz="2800" dirty="0"/>
              <a:t>At the end of this whiteboard design session, your ability to design a modernization plan for organizations looking to move services from on-premises to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Search</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r>
              <a:rPr lang="en-US" sz="2800" dirty="0">
                <a:solidFill>
                  <a:schemeClr val="tx1"/>
                </a:solidFill>
                <a:latin typeface="Segoe UI Semilight" panose="020B0402040204020203" pitchFamily="34" charset="0"/>
                <a:cs typeface="Segoe UI Semilight" panose="020B0402040204020203" pitchFamily="34" charset="0"/>
              </a:rPr>
              <a:t>Enable full-text search of policy documents with Azure Cognitive Search.</a:t>
            </a:r>
          </a:p>
          <a:p>
            <a:pPr marL="0" indent="0">
              <a:spcAft>
                <a:spcPts val="882"/>
              </a:spcAft>
              <a:buNone/>
            </a:pPr>
            <a:endParaRPr lang="en-US" sz="1800" dirty="0">
              <a:solidFill>
                <a:schemeClr val="tx1"/>
              </a:solidFill>
            </a:endParaRPr>
          </a:p>
        </p:txBody>
      </p:sp>
      <p:pic>
        <p:nvPicPr>
          <p:cNvPr id="5" name="Picture 4" descr="Azure Cognitive Search indexer for Azure Storage blobs">
            <a:extLst>
              <a:ext uri="{FF2B5EF4-FFF2-40B4-BE49-F238E27FC236}">
                <a16:creationId xmlns:a16="http://schemas.microsoft.com/office/drawing/2014/main" id="{F81245EB-DA1B-4B2B-921C-31208A621E0E}"/>
              </a:ext>
            </a:extLst>
          </p:cNvPr>
          <p:cNvPicPr>
            <a:picLocks noChangeAspect="1"/>
          </p:cNvPicPr>
          <p:nvPr/>
        </p:nvPicPr>
        <p:blipFill>
          <a:blip r:embed="rId3"/>
          <a:stretch>
            <a:fillRect/>
          </a:stretch>
        </p:blipFill>
        <p:spPr>
          <a:xfrm>
            <a:off x="1564219" y="3833062"/>
            <a:ext cx="5713618" cy="2034817"/>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1060749" y="5867879"/>
            <a:ext cx="672055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Indexer for Azure Storage blobs</a:t>
            </a:r>
          </a:p>
        </p:txBody>
      </p:sp>
      <p:pic>
        <p:nvPicPr>
          <p:cNvPr id="7" name="Picture 6" descr="Mobile device running the PolicyConnect mobile app">
            <a:extLst>
              <a:ext uri="{FF2B5EF4-FFF2-40B4-BE49-F238E27FC236}">
                <a16:creationId xmlns:a16="http://schemas.microsoft.com/office/drawing/2014/main" id="{7EED6849-0D36-4800-A3E4-F933FC2AB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Knowledge Mining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r>
              <a:rPr lang="en-US" sz="2800" dirty="0">
                <a:solidFill>
                  <a:schemeClr val="tx1"/>
                </a:solidFill>
                <a:latin typeface="Segoe UI Semilight" panose="020B0402040204020203" pitchFamily="34" charset="0"/>
                <a:cs typeface="Segoe UI Semilight" panose="020B0402040204020203" pitchFamily="34" charset="0"/>
              </a:rPr>
              <a:t>Enrich search index with Cognitive Search</a:t>
            </a:r>
          </a:p>
          <a:p>
            <a:pPr marL="0" indent="0">
              <a:spcAft>
                <a:spcPts val="882"/>
              </a:spcAft>
              <a:buNone/>
            </a:pPr>
            <a:endParaRPr lang="en-US" sz="1800" dirty="0">
              <a:solidFill>
                <a:schemeClr val="tx1"/>
              </a:solidFill>
            </a:endParaRPr>
          </a:p>
        </p:txBody>
      </p:sp>
      <p:pic>
        <p:nvPicPr>
          <p:cNvPr id="8" name="Picture 7" descr="Cognitive Search with Azure Cognitive Search graphic.">
            <a:extLst>
              <a:ext uri="{FF2B5EF4-FFF2-40B4-BE49-F238E27FC236}">
                <a16:creationId xmlns:a16="http://schemas.microsoft.com/office/drawing/2014/main" id="{8575AE34-2646-4060-B8F8-BE113BEFD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05" y="3429000"/>
            <a:ext cx="10156190" cy="2514600"/>
          </a:xfrm>
          <a:prstGeom prst="rect">
            <a:avLst/>
          </a:prstGeom>
        </p:spPr>
      </p:pic>
    </p:spTree>
    <p:extLst>
      <p:ext uri="{BB962C8B-B14F-4D97-AF65-F5344CB8AC3E}">
        <p14:creationId xmlns:p14="http://schemas.microsoft.com/office/powerpoint/2010/main" val="2414813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Custom Cognitive Skills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r>
              <a:rPr lang="en-US" sz="2800" dirty="0">
                <a:solidFill>
                  <a:schemeClr val="tx1"/>
                </a:solidFill>
                <a:latin typeface="Segoe UI Semilight" panose="020B0402040204020203" pitchFamily="34" charset="0"/>
                <a:cs typeface="Segoe UI Semilight" panose="020B0402040204020203" pitchFamily="34" charset="0"/>
              </a:rPr>
              <a:t>Custom cognitive skills</a:t>
            </a:r>
          </a:p>
          <a:p>
            <a:pPr marL="0" indent="0">
              <a:spcAft>
                <a:spcPts val="882"/>
              </a:spcAft>
              <a:buNone/>
            </a:pPr>
            <a:endParaRPr lang="en-US" sz="1800" dirty="0">
              <a:solidFill>
                <a:schemeClr val="tx1"/>
              </a:solidFill>
            </a:endParaRPr>
          </a:p>
        </p:txBody>
      </p:sp>
      <p:pic>
        <p:nvPicPr>
          <p:cNvPr id="6" name="Picture 5" descr="Custom cognitive skills using Azure Cognitive Search and Azure Functions.">
            <a:extLst>
              <a:ext uri="{FF2B5EF4-FFF2-40B4-BE49-F238E27FC236}">
                <a16:creationId xmlns:a16="http://schemas.microsoft.com/office/drawing/2014/main" id="{65E17463-074A-4BBE-8432-78D584FCF5DB}"/>
              </a:ext>
            </a:extLst>
          </p:cNvPr>
          <p:cNvPicPr>
            <a:picLocks noChangeAspect="1"/>
          </p:cNvPicPr>
          <p:nvPr/>
        </p:nvPicPr>
        <p:blipFill>
          <a:blip r:embed="rId3"/>
          <a:stretch>
            <a:fillRect/>
          </a:stretch>
        </p:blipFill>
        <p:spPr>
          <a:xfrm>
            <a:off x="2645228" y="2661301"/>
            <a:ext cx="6901543" cy="3209121"/>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3954195" y="5870422"/>
            <a:ext cx="428360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Functions</a:t>
            </a:r>
          </a:p>
        </p:txBody>
      </p:sp>
    </p:spTree>
    <p:extLst>
      <p:ext uri="{BB962C8B-B14F-4D97-AF65-F5344CB8AC3E}">
        <p14:creationId xmlns:p14="http://schemas.microsoft.com/office/powerpoint/2010/main" val="1222804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User created mobile apps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2799261"/>
          </a:xfrm>
        </p:spPr>
        <p:txBody>
          <a:bodyPr>
            <a:normAutofit/>
          </a:bodyPr>
          <a:lstStyle/>
          <a:p>
            <a:r>
              <a:rPr lang="en-US" sz="2800" dirty="0">
                <a:solidFill>
                  <a:schemeClr val="tx1"/>
                </a:solidFill>
                <a:latin typeface="Segoe UI Semilight" panose="020B0402040204020203" pitchFamily="34" charset="0"/>
                <a:cs typeface="Segoe UI Semilight" panose="020B0402040204020203" pitchFamily="34" charset="0"/>
              </a:rPr>
              <a:t>Enable business users to create their own internal mobile apps using PowerApps.</a:t>
            </a:r>
          </a:p>
          <a:p>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They can use Microsoft Flow to create ad-hoc automated processes.</a:t>
            </a:r>
          </a:p>
          <a:p>
            <a:pPr marL="0" indent="0">
              <a:spcAft>
                <a:spcPts val="882"/>
              </a:spcAft>
              <a:buNone/>
            </a:pPr>
            <a:endParaRPr lang="en-US" sz="1800" dirty="0">
              <a:solidFill>
                <a:schemeClr val="tx1"/>
              </a:solidFill>
            </a:endParaRPr>
          </a:p>
        </p:txBody>
      </p:sp>
      <p:pic>
        <p:nvPicPr>
          <p:cNvPr id="8" name="Picture 7" descr="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Automated workflows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2800" dirty="0">
                <a:solidFill>
                  <a:schemeClr val="tx1"/>
                </a:solidFill>
                <a:latin typeface="Segoe UI Semilight" panose="020B0402040204020203" pitchFamily="34" charset="0"/>
                <a:cs typeface="Segoe UI Semilight" panose="020B0402040204020203" pitchFamily="34" charset="0"/>
              </a:rPr>
              <a:t>Business users can create an automated email workflow with Microsoft Flow in 3 easy steps:</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priority.</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email.</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User would install Microsoft Flow app to receive notifications.</a:t>
            </a:r>
          </a:p>
          <a:p>
            <a:pPr marL="0" indent="0">
              <a:spcAft>
                <a:spcPts val="882"/>
              </a:spcAft>
              <a:buNone/>
            </a:pPr>
            <a:endParaRPr lang="en-US" sz="1800" dirty="0">
              <a:solidFill>
                <a:schemeClr val="tx1"/>
              </a:solidFill>
            </a:endParaRPr>
          </a:p>
        </p:txBody>
      </p:sp>
      <p:pic>
        <p:nvPicPr>
          <p:cNvPr id="5" name="Picture 4" descr="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79477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p:cNvSpPr txBox="1"/>
          <p:nvPr/>
        </p:nvSpPr>
        <p:spPr>
          <a:xfrm>
            <a:off x="-256858" y="1085193"/>
            <a:ext cx="10613666" cy="3988784"/>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automate our processes?</a:t>
            </a:r>
          </a:p>
          <a:p>
            <a:pPr marL="907645"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Will Microsoft Flow replace Logic Apps?</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Is there really a way to securely store application secrets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won’t have all of the SQL features available to us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Which .NET framework should we choose?</a:t>
            </a:r>
          </a:p>
          <a:p>
            <a:pPr marL="571500" indent="-571500">
              <a:spcAft>
                <a:spcPts val="882"/>
              </a:spcAft>
              <a:buFont typeface="Arial" panose="020B0604020202020204" pitchFamily="34" charset="0"/>
              <a:buChar char="•"/>
            </a:pPr>
            <a:endParaRPr lang="en-US" sz="2400" dirty="0"/>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8845" y="1085193"/>
            <a:ext cx="2169751" cy="2169751"/>
          </a:xfrm>
          <a:prstGeom prst="rect">
            <a:avLst/>
          </a:prstGeom>
        </p:spPr>
      </p:pic>
      <p:pic>
        <p:nvPicPr>
          <p:cNvPr id="9" name="Picture 2" descr="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1774264" y="5218144"/>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6501" y="5148284"/>
            <a:ext cx="1502177" cy="1502177"/>
          </a:xfrm>
          <a:prstGeom prst="rect">
            <a:avLst/>
          </a:prstGeom>
        </p:spPr>
      </p:pic>
      <p:pic>
        <p:nvPicPr>
          <p:cNvPr id="11" name="Picture 10" descr="Web Apps logo">
            <a:extLst>
              <a:ext uri="{FF2B5EF4-FFF2-40B4-BE49-F238E27FC236}">
                <a16:creationId xmlns:a16="http://schemas.microsoft.com/office/drawing/2014/main" id="{B46665D2-8258-4102-8B61-95D0B3FDCD0C}"/>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198458" y="5217855"/>
            <a:ext cx="1363035" cy="1363035"/>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“Microsoft has done a brilliant job with the technology they have put into the cloud. Our Azure-hosted applications are modifiable, interoperable, and secure. We could not be happier running PolicyConnect on Azure.”</a:t>
            </a:r>
          </a:p>
          <a:p>
            <a:pPr marL="0" indent="0">
              <a:buNone/>
            </a:pPr>
            <a:endParaRPr lang="en-US" sz="2800" dirty="0">
              <a:solidFill>
                <a:schemeClr val="tx1"/>
              </a:solidFill>
            </a:endParaRPr>
          </a:p>
          <a:p>
            <a:pPr marL="0" indent="0">
              <a:buNone/>
            </a:pPr>
            <a:r>
              <a:rPr lang="en-US" sz="2800" dirty="0">
                <a:solidFill>
                  <a:schemeClr val="tx1"/>
                </a:solidFill>
              </a:rPr>
              <a:t>Charlene Mathis,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259"/>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839186" cy="4325013"/>
          </a:xfrm>
        </p:spPr>
        <p:txBody>
          <a:bodyPr>
            <a:noAutofit/>
          </a:bodyPr>
          <a:lstStyle/>
          <a:p>
            <a:r>
              <a:rPr lang="en-US" sz="3600" dirty="0">
                <a:solidFill>
                  <a:schemeClr val="tx1"/>
                </a:solidFill>
                <a:latin typeface="+mj-lt"/>
              </a:rPr>
              <a:t>Contoso, Ltd. provides a full range of long-term insurance services to help underinsured people.</a:t>
            </a:r>
          </a:p>
          <a:p>
            <a:endParaRPr lang="en-US" sz="3600" dirty="0">
              <a:solidFill>
                <a:schemeClr val="tx1"/>
              </a:solidFill>
              <a:latin typeface="+mj-lt"/>
            </a:endParaRPr>
          </a:p>
          <a:p>
            <a:r>
              <a:rPr lang="en-US" sz="3600" dirty="0">
                <a:solidFill>
                  <a:schemeClr val="tx1"/>
                </a:solidFill>
                <a:latin typeface="+mj-lt"/>
              </a:rPr>
              <a:t>They are trying to cope with being overloaded due to </a:t>
            </a:r>
            <a:br>
              <a:rPr lang="en-US" sz="3600" dirty="0">
                <a:solidFill>
                  <a:schemeClr val="tx1"/>
                </a:solidFill>
                <a:latin typeface="+mj-lt"/>
              </a:rPr>
            </a:br>
            <a:r>
              <a:rPr lang="en-US" sz="3600" dirty="0">
                <a:solidFill>
                  <a:schemeClr val="tx1"/>
                </a:solidFill>
                <a:latin typeface="+mj-lt"/>
              </a:rPr>
              <a:t>faster-than-expected growth.</a:t>
            </a: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044" y="1299456"/>
            <a:ext cx="4369703" cy="4884776"/>
          </a:xfrm>
        </p:spPr>
        <p:txBody>
          <a:bodyPr>
            <a:noAutofit/>
          </a:bodyPr>
          <a:lstStyle/>
          <a:p>
            <a:r>
              <a:rPr lang="en-US" sz="2800" dirty="0">
                <a:solidFill>
                  <a:schemeClr val="tx1"/>
                </a:solidFill>
                <a:latin typeface="+mj-lt"/>
              </a:rPr>
              <a:t>Contoso, Ltd. created a custom Windows Forms app called PolicyConnect for their employees to manage policy holder information.</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latin typeface="+mj-lt"/>
              </a:rPr>
              <a:t>Their data is stored in </a:t>
            </a:r>
            <a:br>
              <a:rPr lang="en-US" sz="2800" dirty="0">
                <a:solidFill>
                  <a:schemeClr val="tx1"/>
                </a:solidFill>
                <a:latin typeface="+mj-lt"/>
              </a:rPr>
            </a:br>
            <a:r>
              <a:rPr lang="en-US" sz="2800" dirty="0">
                <a:solidFill>
                  <a:schemeClr val="tx1"/>
                </a:solidFill>
                <a:latin typeface="+mj-lt"/>
              </a:rPr>
              <a:t>a SQL Server 2008 database, and a file server on their local</a:t>
            </a:r>
            <a:br>
              <a:rPr lang="en-US" sz="2800" dirty="0">
                <a:solidFill>
                  <a:schemeClr val="tx1"/>
                </a:solidFill>
                <a:latin typeface="+mj-lt"/>
              </a:rPr>
            </a:br>
            <a:r>
              <a:rPr lang="en-US" sz="2800" dirty="0">
                <a:solidFill>
                  <a:schemeClr val="tx1"/>
                </a:solidFill>
                <a:latin typeface="+mj-lt"/>
              </a:rPr>
              <a:t> area network.</a:t>
            </a: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60" y="547859"/>
            <a:ext cx="4234239" cy="1767889"/>
          </a:xfrm>
          <a:prstGeom prst="rect">
            <a:avLst/>
          </a:prstGeom>
        </p:spPr>
      </p:pic>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2548804"/>
            <a:ext cx="7535764" cy="3944685"/>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Email icon">
            <a:extLst>
              <a:ext uri="{FF2B5EF4-FFF2-40B4-BE49-F238E27FC236}">
                <a16:creationId xmlns:a16="http://schemas.microsoft.com/office/drawing/2014/main" id="{499F88A8-6615-450A-8993-5AD3518D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Employees rely on email as a workflow engine for document management tasks.</a:t>
            </a:r>
          </a:p>
        </p:txBody>
      </p:sp>
      <p:pic>
        <p:nvPicPr>
          <p:cNvPr id="12" name="Picture 11" descr="Power Apps icon">
            <a:extLst>
              <a:ext uri="{FF2B5EF4-FFF2-40B4-BE49-F238E27FC236}">
                <a16:creationId xmlns:a16="http://schemas.microsoft.com/office/drawing/2014/main" id="{FB58AE5F-9269-4277-AD00-50DBCB94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Would like options to gain insights without requiring custom development each time.</a:t>
            </a:r>
          </a:p>
        </p:txBody>
      </p:sp>
      <p:pic>
        <p:nvPicPr>
          <p:cNvPr id="15" name="Picture 14" descr="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to make policy holder system available through web and mobile applications without VPN.</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Decorative Image&#10;&#10;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pic>
        <p:nvPicPr>
          <p:cNvPr id="9" name="Graphic 8" descr="Bar chart icon">
            <a:extLst>
              <a:ext uri="{FF2B5EF4-FFF2-40B4-BE49-F238E27FC236}">
                <a16:creationId xmlns:a16="http://schemas.microsoft.com/office/drawing/2014/main" id="{A41136D7-1185-4475-A71D-511157010F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2904" y="835107"/>
            <a:ext cx="1443859" cy="1443859"/>
          </a:xfrm>
          <a:prstGeom prst="rect">
            <a:avLst/>
          </a:prstGeom>
        </p:spPr>
      </p:pic>
      <p:pic>
        <p:nvPicPr>
          <p:cNvPr id="11" name="Graphic 10" descr="Puzzle icon">
            <a:extLst>
              <a:ext uri="{FF2B5EF4-FFF2-40B4-BE49-F238E27FC236}">
                <a16:creationId xmlns:a16="http://schemas.microsoft.com/office/drawing/2014/main" id="{5EC81EF3-59AB-4538-A02A-1857882224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771" y="2724166"/>
            <a:ext cx="1288126" cy="1288126"/>
          </a:xfrm>
          <a:prstGeom prst="rect">
            <a:avLst/>
          </a:prstGeom>
        </p:spPr>
      </p:pic>
      <p:pic>
        <p:nvPicPr>
          <p:cNvPr id="7" name="Graphic 6" descr="Eye icon">
            <a:extLst>
              <a:ext uri="{FF2B5EF4-FFF2-40B4-BE49-F238E27FC236}">
                <a16:creationId xmlns:a16="http://schemas.microsoft.com/office/drawing/2014/main" id="{7C1C5C99-011D-4C0D-9142-F28D489748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fontScale="925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cognitive search</a:t>
            </a:r>
          </a:p>
          <a:p>
            <a:pPr lvl="1"/>
            <a:r>
              <a:rPr lang="en-US" sz="3600" dirty="0">
                <a:solidFill>
                  <a:schemeClr val="tx1"/>
                </a:solidFill>
                <a:latin typeface="Segoe UI Semilight" panose="020B0402040204020203" pitchFamily="34" charset="0"/>
                <a:cs typeface="Segoe UI Semilight" panose="020B0402040204020203" pitchFamily="34" charset="0"/>
              </a:rPr>
              <a:t>Use serverless API technologies</a:t>
            </a:r>
          </a:p>
          <a:p>
            <a:pPr lvl="1"/>
            <a:r>
              <a:rPr lang="en-US" sz="3600" dirty="0">
                <a:solidFill>
                  <a:schemeClr val="tx1"/>
                </a:solidFill>
                <a:latin typeface="Segoe UI Semilight" panose="020B0402040204020203" pitchFamily="34" charset="0"/>
                <a:cs typeface="Segoe UI Semilight" panose="020B0402040204020203" pitchFamily="34" charset="0"/>
              </a:rPr>
              <a:t>Migrate to fully-managed SQL database service</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13" name="Graphic 12" descr="Mobile device icon">
            <a:extLst>
              <a:ext uri="{FF2B5EF4-FFF2-40B4-BE49-F238E27FC236}">
                <a16:creationId xmlns:a16="http://schemas.microsoft.com/office/drawing/2014/main" id="{31B50B0C-C074-4091-B6D7-15CEE88826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71096" y="2308845"/>
            <a:ext cx="914400" cy="914400"/>
          </a:xfrm>
          <a:prstGeom prst="rect">
            <a:avLst/>
          </a:prstGeom>
        </p:spPr>
      </p:pic>
      <p:pic>
        <p:nvPicPr>
          <p:cNvPr id="9" name="Graphic 8" descr="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7" name="Graphic 6" descr="Key icon">
            <a:extLst>
              <a:ext uri="{FF2B5EF4-FFF2-40B4-BE49-F238E27FC236}">
                <a16:creationId xmlns:a16="http://schemas.microsoft.com/office/drawing/2014/main" id="{5438B829-CEFC-413B-B15B-DDA2452C80C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0888" y="3471579"/>
            <a:ext cx="914400" cy="914400"/>
          </a:xfrm>
          <a:prstGeom prst="rect">
            <a:avLst/>
          </a:prstGeom>
        </p:spPr>
      </p:pic>
      <p:pic>
        <p:nvPicPr>
          <p:cNvPr id="11" name="Graphic 10" descr="Search icon">
            <a:extLst>
              <a:ext uri="{FF2B5EF4-FFF2-40B4-BE49-F238E27FC236}">
                <a16:creationId xmlns:a16="http://schemas.microsoft.com/office/drawing/2014/main" id="{7AAEC09D-AC5D-4276-B73B-F792901F31A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25911" y="4342914"/>
            <a:ext cx="914400" cy="914400"/>
          </a:xfrm>
          <a:prstGeom prst="rect">
            <a:avLst/>
          </a:prstGeom>
        </p:spPr>
      </p:pic>
      <p:pic>
        <p:nvPicPr>
          <p:cNvPr id="15" name="Graphic 14" descr="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fontScale="77500" lnSpcReduction="2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Wants to understand how choose correct .NET framework</a:t>
            </a:r>
          </a:p>
          <a:p>
            <a:pPr marL="0" indent="0">
              <a:spcAft>
                <a:spcPts val="882"/>
              </a:spcAft>
              <a:buNone/>
            </a:pPr>
            <a:endParaRPr lang="en-US" sz="1800" dirty="0">
              <a:solidFill>
                <a:schemeClr val="tx1"/>
              </a:solidFill>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2917</Words>
  <Application>Microsoft Office PowerPoint</Application>
  <PresentationFormat>Widescreen</PresentationFormat>
  <Paragraphs>222</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Calibri</vt:lpstr>
      <vt:lpstr>Consolas</vt:lpstr>
      <vt:lpstr>Segoe UI</vt:lpstr>
      <vt:lpstr>Segoe UI Light</vt:lpstr>
      <vt:lpstr>Segoe UI Semilight</vt:lpstr>
      <vt:lpstr>Wingdings</vt:lpstr>
      <vt:lpstr>2_Server and Cloud 2013</vt:lpstr>
      <vt:lpstr>C+E Readiness Template</vt:lpstr>
      <vt:lpstr>App modernization</vt:lpstr>
      <vt:lpstr>Abstract and learning objectives</vt:lpstr>
      <vt:lpstr>Step 1: Review the customer case study</vt:lpstr>
      <vt:lpstr>Customer situation </vt:lpstr>
      <vt:lpstr>Customer situation - 2 </vt:lpstr>
      <vt:lpstr>Customer situation - 3 </vt:lpstr>
      <vt:lpstr>Customer situation - 4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 Mobile &amp; Web Apps </vt:lpstr>
      <vt:lpstr>Preferred solution – Secret management </vt:lpstr>
      <vt:lpstr>Preferred solution – Data Management </vt:lpstr>
      <vt:lpstr>Preferred solution - Caching</vt:lpstr>
      <vt:lpstr>Preferred solution - Search </vt:lpstr>
      <vt:lpstr>Preferred solution – Knowledge Mining </vt:lpstr>
      <vt:lpstr>Preferred solution – Custom Cognitive Skills </vt:lpstr>
      <vt:lpstr>Preferred solution – User created mobile apps </vt:lpstr>
      <vt:lpstr>Preferred solution – Automated workflows </vt:lpstr>
      <vt:lpstr>Preferred objection handling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2020-12-23T18:37:30Z</dcterms:modified>
</cp:coreProperties>
</file>